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53" r:id="rId2"/>
    <p:sldId id="554" r:id="rId3"/>
    <p:sldId id="555" r:id="rId4"/>
    <p:sldId id="556" r:id="rId5"/>
    <p:sldId id="557" r:id="rId6"/>
    <p:sldId id="559" r:id="rId7"/>
    <p:sldId id="560" r:id="rId8"/>
    <p:sldId id="561" r:id="rId9"/>
    <p:sldId id="562" r:id="rId10"/>
    <p:sldId id="563" r:id="rId11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9A6"/>
    <a:srgbClr val="BD4B53"/>
    <a:srgbClr val="FF9966"/>
    <a:srgbClr val="C4C7DA"/>
    <a:srgbClr val="619F7D"/>
    <a:srgbClr val="8FA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8" autoAdjust="0"/>
    <p:restoredTop sz="86101" autoAdjust="0"/>
  </p:normalViewPr>
  <p:slideViewPr>
    <p:cSldViewPr>
      <p:cViewPr varScale="1">
        <p:scale>
          <a:sx n="80" d="100"/>
          <a:sy n="80" d="100"/>
        </p:scale>
        <p:origin x="22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1F0C0-362A-4AD9-9812-EBEB9F25CE6B}" type="datetimeFigureOut">
              <a:rPr lang="en-US" smtClean="0"/>
              <a:pPr/>
              <a:t>6/12/21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662D4-20B6-42E6-893E-8C7A59BA92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5406"/>
            <a:ext cx="4985772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5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235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89F5B81-2BE1-47B2-B5B9-FC4A576B9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Franklin Gothic Book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077F1-2462-4A10-8FA2-A86967064D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pitchFamily="34" charset="0"/>
              </a:defRPr>
            </a:lvl1pPr>
            <a:lvl2pPr>
              <a:defRPr>
                <a:latin typeface="Franklin Gothic Book" pitchFamily="34" charset="0"/>
              </a:defRPr>
            </a:lvl2pPr>
            <a:lvl3pPr>
              <a:defRPr>
                <a:latin typeface="Franklin Gothic Book" pitchFamily="34" charset="0"/>
              </a:defRPr>
            </a:lvl3pPr>
            <a:lvl4pPr>
              <a:defRPr>
                <a:latin typeface="Franklin Gothic Book" pitchFamily="34" charset="0"/>
              </a:defRPr>
            </a:lvl4pPr>
            <a:lvl5pPr>
              <a:defRPr>
                <a:latin typeface="Franklin Gothic Book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Franklin Gothic Book" pitchFamily="34" charset="0"/>
              </a:defRPr>
            </a:lvl1pPr>
            <a:lvl2pPr>
              <a:defRPr sz="2000">
                <a:latin typeface="Franklin Gothic Book" pitchFamily="34" charset="0"/>
              </a:defRPr>
            </a:lvl2pPr>
            <a:lvl3pPr>
              <a:defRPr sz="1800">
                <a:latin typeface="Franklin Gothic Book" pitchFamily="34" charset="0"/>
              </a:defRPr>
            </a:lvl3pPr>
            <a:lvl4pPr>
              <a:defRPr sz="1600">
                <a:latin typeface="Franklin Gothic Book" pitchFamily="34" charset="0"/>
              </a:defRPr>
            </a:lvl4pPr>
            <a:lvl5pPr>
              <a:defRPr sz="1600">
                <a:latin typeface="Franklin Gothic Book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Franklin Gothic Book" pitchFamily="34" charset="0"/>
              </a:defRPr>
            </a:lvl1pPr>
            <a:lvl2pPr>
              <a:defRPr sz="2000">
                <a:latin typeface="Franklin Gothic Book" pitchFamily="34" charset="0"/>
              </a:defRPr>
            </a:lvl2pPr>
            <a:lvl3pPr>
              <a:defRPr sz="1800">
                <a:latin typeface="Franklin Gothic Book" pitchFamily="34" charset="0"/>
              </a:defRPr>
            </a:lvl3pPr>
            <a:lvl4pPr>
              <a:defRPr sz="1600">
                <a:latin typeface="Franklin Gothic Book" pitchFamily="34" charset="0"/>
              </a:defRPr>
            </a:lvl4pPr>
            <a:lvl5pPr>
              <a:defRPr sz="1600">
                <a:latin typeface="Franklin Gothic Book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anklin Gothic Book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Franklin Gothic Book" pitchFamily="34" charset="0"/>
              </a:defRPr>
            </a:lvl1pPr>
            <a:lvl2pPr>
              <a:defRPr sz="2800">
                <a:latin typeface="Franklin Gothic Book" pitchFamily="34" charset="0"/>
              </a:defRPr>
            </a:lvl2pPr>
            <a:lvl3pPr>
              <a:defRPr sz="2400">
                <a:latin typeface="Franklin Gothic Book" pitchFamily="34" charset="0"/>
              </a:defRPr>
            </a:lvl3pPr>
            <a:lvl4pPr>
              <a:defRPr sz="2000">
                <a:latin typeface="Franklin Gothic Book" pitchFamily="34" charset="0"/>
              </a:defRPr>
            </a:lvl4pPr>
            <a:lvl5pPr>
              <a:defRPr sz="2000">
                <a:latin typeface="Franklin Gothic Book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Franklin Gothic Book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anklin Gothic Book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Franklin Gothic Book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Powerpoint-bord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8" descr="Orb-patter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00800" y="4303713"/>
            <a:ext cx="27432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424936" cy="4608512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/>
              <a:t>Coventry &amp; Nuneaton Methodist Circuit</a:t>
            </a:r>
          </a:p>
          <a:p>
            <a:pPr marL="0" indent="0">
              <a:buNone/>
            </a:pPr>
            <a:r>
              <a:rPr lang="en-GB" sz="3600" b="1" dirty="0"/>
              <a:t>Training Day </a:t>
            </a:r>
            <a:endParaRPr lang="en-GB" b="1" dirty="0"/>
          </a:p>
          <a:p>
            <a:pPr>
              <a:buFont typeface="Monotype Sorts" pitchFamily="2" charset="2"/>
              <a:buNone/>
            </a:pPr>
            <a:endParaRPr lang="en-GB" sz="3800" b="1" dirty="0"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02" name="Picture 12" descr="Methodist Churc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000768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890842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424936" cy="5184576"/>
          </a:xfrm>
        </p:spPr>
        <p:txBody>
          <a:bodyPr/>
          <a:lstStyle/>
          <a:p>
            <a:pPr>
              <a:buNone/>
            </a:pPr>
            <a:r>
              <a:rPr lang="en-GB" b="1" dirty="0"/>
              <a:t>Part 3</a:t>
            </a:r>
          </a:p>
          <a:p>
            <a:pPr>
              <a:buNone/>
            </a:pPr>
            <a:r>
              <a:rPr lang="en-GB" dirty="0"/>
              <a:t>Extended Communion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A bit of background…. </a:t>
            </a:r>
          </a:p>
          <a:p>
            <a:pPr>
              <a:buNone/>
            </a:pPr>
            <a:r>
              <a:rPr lang="en-GB" dirty="0"/>
              <a:t>Ancient, </a:t>
            </a:r>
          </a:p>
          <a:p>
            <a:pPr>
              <a:buNone/>
            </a:pPr>
            <a:r>
              <a:rPr lang="en-GB" dirty="0"/>
              <a:t>Methodist practice,</a:t>
            </a:r>
          </a:p>
          <a:p>
            <a:pPr>
              <a:buNone/>
            </a:pPr>
            <a:r>
              <a:rPr lang="en-GB" dirty="0"/>
              <a:t>‘rules’ and MWB order (pp229-234)</a:t>
            </a:r>
          </a:p>
          <a:p>
            <a:pPr>
              <a:buNone/>
            </a:pPr>
            <a:r>
              <a:rPr lang="en-GB"/>
              <a:t>Q and A?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4102" name="Picture 12" descr="Methodist Churc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000768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116068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424936" cy="511256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Part 1.</a:t>
            </a:r>
          </a:p>
          <a:p>
            <a:pPr marL="0" indent="0">
              <a:buNone/>
            </a:pPr>
            <a:r>
              <a:rPr lang="en-GB" b="1" dirty="0"/>
              <a:t>What kind of things inform and affect the way you exercise pastoral care and practice?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Spend a few minutes listing things that come to mind.</a:t>
            </a:r>
          </a:p>
          <a:p>
            <a:pPr marL="0" indent="0">
              <a:buNone/>
            </a:pPr>
            <a:r>
              <a:rPr lang="en-GB" b="1" dirty="0"/>
              <a:t>e.g. How well you know the person?</a:t>
            </a:r>
          </a:p>
          <a:p>
            <a:pPr marL="0" indent="0">
              <a:buNone/>
            </a:pPr>
            <a:r>
              <a:rPr lang="en-GB" b="1" dirty="0"/>
              <a:t>e.g. Whether or not they leave the TV on while you visit!</a:t>
            </a:r>
          </a:p>
          <a:p>
            <a:pPr marL="0" indent="0">
              <a:buNone/>
            </a:pPr>
            <a:r>
              <a:rPr lang="en-GB" sz="3600" b="1" dirty="0"/>
              <a:t> </a:t>
            </a:r>
            <a:endParaRPr lang="en-GB" b="1" dirty="0"/>
          </a:p>
          <a:p>
            <a:pPr>
              <a:buFont typeface="Monotype Sorts" pitchFamily="2" charset="2"/>
              <a:buNone/>
            </a:pPr>
            <a:endParaRPr lang="en-GB" sz="3800" b="1" dirty="0"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02" name="Picture 12" descr="Methodist Churc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000768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021187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424936" cy="5184576"/>
          </a:xfrm>
        </p:spPr>
        <p:txBody>
          <a:bodyPr/>
          <a:lstStyle/>
          <a:p>
            <a:pPr>
              <a:buNone/>
            </a:pPr>
            <a:r>
              <a:rPr lang="en-GB" i="1" dirty="0"/>
              <a:t>The Context </a:t>
            </a:r>
          </a:p>
          <a:p>
            <a:pPr>
              <a:buNone/>
            </a:pPr>
            <a:r>
              <a:rPr lang="en-GB" dirty="0"/>
              <a:t>(personal home, care home, hospital, public café, church room, etc.)</a:t>
            </a:r>
          </a:p>
          <a:p>
            <a:pPr>
              <a:buNone/>
            </a:pPr>
            <a:endParaRPr lang="en-GB" sz="2200" i="1" dirty="0"/>
          </a:p>
          <a:p>
            <a:pPr>
              <a:buNone/>
            </a:pPr>
            <a:r>
              <a:rPr lang="en-GB" i="1" dirty="0"/>
              <a:t>How well you know the person</a:t>
            </a:r>
          </a:p>
          <a:p>
            <a:pPr>
              <a:buNone/>
            </a:pPr>
            <a:r>
              <a:rPr lang="en-GB" dirty="0"/>
              <a:t>Long time friend or stranger? But be careful…</a:t>
            </a:r>
            <a:endParaRPr lang="en-GB" sz="2200" b="1" dirty="0"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GB" sz="2200" b="1" dirty="0"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GB" i="1" dirty="0"/>
              <a:t>Different personalities and personality types</a:t>
            </a:r>
          </a:p>
        </p:txBody>
      </p:sp>
      <p:pic>
        <p:nvPicPr>
          <p:cNvPr id="4102" name="Picture 12" descr="Methodist Churc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000768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510777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424936" cy="5184576"/>
          </a:xfrm>
        </p:spPr>
        <p:txBody>
          <a:bodyPr/>
          <a:lstStyle/>
          <a:p>
            <a:pPr>
              <a:buNone/>
            </a:pPr>
            <a:r>
              <a:rPr lang="en-GB" i="1" dirty="0"/>
              <a:t>Is there anyone else present or in earshot/sight?</a:t>
            </a:r>
          </a:p>
          <a:p>
            <a:pPr>
              <a:buNone/>
            </a:pPr>
            <a:endParaRPr lang="en-GB" i="1" dirty="0"/>
          </a:p>
          <a:p>
            <a:pPr>
              <a:buNone/>
            </a:pPr>
            <a:r>
              <a:rPr lang="en-GB" i="1" dirty="0"/>
              <a:t>Whether they leave the TV on or not</a:t>
            </a:r>
          </a:p>
          <a:p>
            <a:pPr>
              <a:buNone/>
            </a:pPr>
            <a:r>
              <a:rPr lang="en-GB" dirty="0"/>
              <a:t>(and working out what that means)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i="1" dirty="0"/>
              <a:t>The physical and mental condition of the person</a:t>
            </a:r>
            <a:r>
              <a:rPr lang="en-GB" dirty="0"/>
              <a:t>.</a:t>
            </a:r>
          </a:p>
        </p:txBody>
      </p:sp>
      <p:pic>
        <p:nvPicPr>
          <p:cNvPr id="4102" name="Picture 12" descr="Methodist Churc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000768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058072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424936" cy="5184576"/>
          </a:xfrm>
        </p:spPr>
        <p:txBody>
          <a:bodyPr/>
          <a:lstStyle/>
          <a:p>
            <a:pPr>
              <a:buNone/>
            </a:pPr>
            <a:r>
              <a:rPr lang="en-GB" i="1" dirty="0"/>
              <a:t>The spiritual and psychological condition of the person</a:t>
            </a: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i="1" dirty="0"/>
              <a:t>Whether or not you know of some specific reason for the visit/conversation?</a:t>
            </a: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i="1" dirty="0"/>
              <a:t>Whether they explicitly indicate what they want to talk about, or not</a:t>
            </a:r>
            <a:r>
              <a:rPr lang="en-GB" dirty="0"/>
              <a:t>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102" name="Picture 12" descr="Methodist Churc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000768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721371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424936" cy="5184576"/>
          </a:xfrm>
        </p:spPr>
        <p:txBody>
          <a:bodyPr/>
          <a:lstStyle/>
          <a:p>
            <a:pPr>
              <a:buNone/>
            </a:pPr>
            <a:r>
              <a:rPr lang="en-GB" b="1" dirty="0"/>
              <a:t>Part 2</a:t>
            </a:r>
          </a:p>
          <a:p>
            <a:pPr>
              <a:buNone/>
            </a:pPr>
            <a:r>
              <a:rPr lang="en-GB" b="1" dirty="0"/>
              <a:t>How would you describe your natural or normal way(s) of engaging in pastoral care ministry?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/>
              <a:t>Take a few minutes to share in small groups, ensuring every person gets a chance to speak.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4102" name="Picture 12" descr="Methodist Churc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000768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583862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424936" cy="5184576"/>
          </a:xfrm>
        </p:spPr>
        <p:txBody>
          <a:bodyPr/>
          <a:lstStyle/>
          <a:p>
            <a:pPr>
              <a:buNone/>
            </a:pPr>
            <a:r>
              <a:rPr lang="en-GB" b="1" dirty="0"/>
              <a:t>Using </a:t>
            </a:r>
            <a:r>
              <a:rPr lang="en-GB" b="1" i="1" dirty="0"/>
              <a:t>Pastoral Care and Hermeneutics</a:t>
            </a:r>
          </a:p>
          <a:p>
            <a:pPr>
              <a:buNone/>
            </a:pPr>
            <a:r>
              <a:rPr lang="en-GB" dirty="0"/>
              <a:t>By Donald Capps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GB" dirty="0"/>
              <a:t>3 Models</a:t>
            </a:r>
          </a:p>
          <a:p>
            <a:pPr marL="514350" indent="-514350">
              <a:buAutoNum type="arabicPeriod"/>
            </a:pPr>
            <a:r>
              <a:rPr lang="en-GB" dirty="0"/>
              <a:t>Contextual – a ‘look around you’ model</a:t>
            </a:r>
          </a:p>
          <a:p>
            <a:pPr marL="514350" indent="-514350">
              <a:buAutoNum type="arabicPeriod"/>
            </a:pPr>
            <a:r>
              <a:rPr lang="en-GB" dirty="0"/>
              <a:t>Experiential – a ‘look more deeply inside both you and others’ model</a:t>
            </a:r>
          </a:p>
          <a:p>
            <a:pPr marL="514350" indent="-514350">
              <a:buAutoNum type="arabicPeriod"/>
            </a:pPr>
            <a:r>
              <a:rPr lang="en-GB" dirty="0"/>
              <a:t>Revisionist – a ‘looking for new insights and perspectives’ model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102" name="Picture 12" descr="Methodist Churc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000768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013369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424936" cy="5184576"/>
          </a:xfrm>
        </p:spPr>
        <p:txBody>
          <a:bodyPr/>
          <a:lstStyle/>
          <a:p>
            <a:pPr>
              <a:buNone/>
            </a:pPr>
            <a:r>
              <a:rPr lang="en-GB" b="1" dirty="0"/>
              <a:t>Using </a:t>
            </a:r>
            <a:r>
              <a:rPr lang="en-GB" b="1" i="1" dirty="0"/>
              <a:t>Pastoral Care and Hermeneutics</a:t>
            </a:r>
          </a:p>
          <a:p>
            <a:pPr>
              <a:buNone/>
            </a:pPr>
            <a:r>
              <a:rPr lang="en-GB" dirty="0"/>
              <a:t>By Donald Capps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GB" dirty="0"/>
              <a:t>Models relating to </a:t>
            </a:r>
            <a:r>
              <a:rPr lang="en-GB" i="1" dirty="0"/>
              <a:t>modes</a:t>
            </a:r>
            <a:r>
              <a:rPr lang="en-GB" dirty="0"/>
              <a:t> of pastoral care</a:t>
            </a:r>
          </a:p>
          <a:p>
            <a:pPr marL="514350" indent="-514350">
              <a:buAutoNum type="arabicPeriod"/>
            </a:pPr>
            <a:r>
              <a:rPr lang="en-GB" dirty="0"/>
              <a:t>Contextual – a ‘Shepherd’ mode of care</a:t>
            </a:r>
          </a:p>
          <a:p>
            <a:pPr marL="514350" indent="-514350">
              <a:buAutoNum type="arabicPeriod"/>
            </a:pPr>
            <a:r>
              <a:rPr lang="en-GB" dirty="0"/>
              <a:t>Experiential – a ‘Wounded Healer’ mode of care</a:t>
            </a:r>
          </a:p>
          <a:p>
            <a:pPr marL="514350" indent="-514350">
              <a:buAutoNum type="arabicPeriod"/>
            </a:pPr>
            <a:r>
              <a:rPr lang="en-GB" dirty="0"/>
              <a:t>Revisionist – a ‘Wise Fool’ mode of care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102" name="Picture 12" descr="Methodist Churc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000768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876587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424936" cy="5184576"/>
          </a:xfrm>
        </p:spPr>
        <p:txBody>
          <a:bodyPr/>
          <a:lstStyle/>
          <a:p>
            <a:pPr>
              <a:buNone/>
            </a:pPr>
            <a:r>
              <a:rPr lang="en-GB" b="1" dirty="0"/>
              <a:t>Reflecting together…. then feeding back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What do you make of all this? </a:t>
            </a:r>
          </a:p>
          <a:p>
            <a:pPr>
              <a:buNone/>
            </a:pPr>
            <a:r>
              <a:rPr lang="en-GB" dirty="0"/>
              <a:t>What spoke to you most? </a:t>
            </a:r>
          </a:p>
          <a:p>
            <a:pPr>
              <a:buNone/>
            </a:pPr>
            <a:r>
              <a:rPr lang="en-GB" dirty="0"/>
              <a:t>What do you want to challenge? </a:t>
            </a:r>
          </a:p>
          <a:p>
            <a:pPr>
              <a:buNone/>
            </a:pPr>
            <a:r>
              <a:rPr lang="en-GB" dirty="0"/>
              <a:t>What do you most need to remember?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4102" name="Picture 12" descr="Methodist Churc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000768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468933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369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Book</vt:lpstr>
      <vt:lpstr>Monotype Sorts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Margaret Cubbage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Cubbage</dc:creator>
  <cp:lastModifiedBy>Martyn Atkins</cp:lastModifiedBy>
  <cp:revision>238</cp:revision>
  <dcterms:created xsi:type="dcterms:W3CDTF">2008-08-18T08:15:50Z</dcterms:created>
  <dcterms:modified xsi:type="dcterms:W3CDTF">2021-06-12T14:30:42Z</dcterms:modified>
</cp:coreProperties>
</file>